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16"/>
  </p:notesMasterIdLst>
  <p:sldIdLst>
    <p:sldId id="313" r:id="rId6"/>
    <p:sldId id="314" r:id="rId7"/>
    <p:sldId id="311" r:id="rId8"/>
    <p:sldId id="304" r:id="rId9"/>
    <p:sldId id="306" r:id="rId10"/>
    <p:sldId id="307" r:id="rId11"/>
    <p:sldId id="315" r:id="rId12"/>
    <p:sldId id="316" r:id="rId13"/>
    <p:sldId id="300" r:id="rId14"/>
    <p:sldId id="29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81481" autoAdjust="0"/>
  </p:normalViewPr>
  <p:slideViewPr>
    <p:cSldViewPr snapToGrid="0">
      <p:cViewPr varScale="1">
        <p:scale>
          <a:sx n="90" d="100"/>
          <a:sy n="90" d="100"/>
        </p:scale>
        <p:origin x="144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B05C0-5AB0-4CF9-9F94-89897B6B5AE8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8C6C7-9BA8-4D10-A91D-81FFE602EC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71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DD918-807C-40A9-9E14-6755FBA501D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539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32A2C-FBFF-31A3-51E6-515A97808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B268A2-DD83-E39A-8552-B844D84F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598DB5-1C75-3A2C-BAC5-71D3322C1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5CC10-E9D4-8D8C-137D-59ABEE6B0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DD918-807C-40A9-9E14-6755FBA501D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199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F8C6C7-9BA8-4D10-A91D-81FFE602EC6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534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F8C6C7-9BA8-4D10-A91D-81FFE602EC6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5733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32A2C-FBFF-31A3-51E6-515A97808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B268A2-DD83-E39A-8552-B844D84F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598DB5-1C75-3A2C-BAC5-71D3322C1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5CC10-E9D4-8D8C-137D-59ABEE6B0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DD918-807C-40A9-9E14-6755FBA501D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199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SS Target - Support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ClubSport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Networks to connect with local and national partners (sporting and nonsporting)and work effectively to support local clubs and volunteers - CONTINUED: </a:t>
            </a:r>
            <a:endParaRPr lang="en-GB" dirty="0"/>
          </a:p>
          <a:p>
            <a:r>
              <a:rPr lang="en-GB" dirty="0"/>
              <a:t>Volunteer &amp; Committee Guidance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recruitment, retainment and income generation.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Included role descriptors, template adverts, guidance for promoting and template sponsor forms for awards evenings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Income Generation – proposal templates and guidance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Stakeholder Mapping – new engagement e.g. COSLA – meetings with Jillian Gibson, where we fit into the overall sporting system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SS Target - Support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ClubSport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Networks to widen access and reduce inequalities in sport and physical activity from underrepresented individuals.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EDI Director appointed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Representation at LEAP Sports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etcc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Moving to Inclusion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 plan agreed at board meeting in May 2025 – key piece of work for EDI director and Liza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DDD918-807C-40A9-9E14-6755FBA501D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49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5511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F818EB59-5194-4665-A40F-222BF1583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58" y="5185719"/>
            <a:ext cx="2155088" cy="108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88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981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6DBDE553-1B7C-4347-B19B-A2C191AFD9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57" y="5161677"/>
            <a:ext cx="2221763" cy="11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463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346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C8E638E-B9D2-4FCE-9736-59A68D9EFB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675" y="5162906"/>
            <a:ext cx="2219325" cy="111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76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66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3DB96F0C-DD74-419A-AB82-7CE0045075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50" y="5578380"/>
            <a:ext cx="2340046" cy="117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434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26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82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027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F818EB59-5194-4665-A40F-222BF1583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58" y="5185719"/>
            <a:ext cx="2155088" cy="108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85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245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6DBDE553-1B7C-4347-B19B-A2C191AFD9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57" y="5161677"/>
            <a:ext cx="2221763" cy="11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71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119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C8E638E-B9D2-4FCE-9736-59A68D9EFB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2675" y="5162906"/>
            <a:ext cx="2219325" cy="111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58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4516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3DB96F0C-DD74-419A-AB82-7CE0045075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50" y="5578380"/>
            <a:ext cx="2340046" cy="117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055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633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1746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924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31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F3BF1A6-0EDF-471D-9CD0-8D9A052D8683}" type="datetimeFigureOut">
              <a:rPr lang="en-GB" smtClean="0"/>
              <a:t>10/06/2026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19F5DAB-2BC0-4AE8-9FE0-7649708C072B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406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6D75EE5-57FF-4D1E-B105-A6036B0FE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913828F-06C6-4172-B0DE-BAB012020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CB2A3A6-962C-4D7A-8272-EDEDD881F0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502EE6A-E20B-4198-A9E9-F18046822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50ED6B0-0071-4164-9C0B-11DC08FE9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5816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8629BE5-5413-4AD8-BEFB-E1A7B4482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339824" y="0"/>
            <a:ext cx="68583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E34AB93-5C27-45B0-9216-E7D624E66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344" y="758952"/>
            <a:ext cx="5542398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A national update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F02C1D2-D8C1-4C7F-B348-71460863A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61343" y="4455620"/>
            <a:ext cx="5542399" cy="1143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500" b="1">
                <a:solidFill>
                  <a:schemeClr val="bg2"/>
                </a:solidFill>
              </a:rPr>
              <a:t>LIZA LINTON, national development managEr</a:t>
            </a:r>
          </a:p>
          <a:p>
            <a:endParaRPr lang="en-US" sz="1500">
              <a:solidFill>
                <a:schemeClr val="bg2"/>
              </a:solidFill>
            </a:endParaRPr>
          </a:p>
          <a:p>
            <a:r>
              <a:rPr lang="en-US" sz="1500">
                <a:solidFill>
                  <a:schemeClr val="bg2"/>
                </a:solidFill>
              </a:rPr>
              <a:t>10th June 2026</a:t>
            </a:r>
          </a:p>
        </p:txBody>
      </p:sp>
      <p:pic>
        <p:nvPicPr>
          <p:cNvPr id="7" name="Content Placeholder 6" descr="Logo, company name&#10;&#10;Description automatically generated">
            <a:extLst>
              <a:ext uri="{FF2B5EF4-FFF2-40B4-BE49-F238E27FC236}">
                <a16:creationId xmlns:a16="http://schemas.microsoft.com/office/drawing/2014/main" id="{3A212FD8-DF2A-4D5E-B4AC-BD30B3E5689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9" y="1324620"/>
            <a:ext cx="4020297" cy="20239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9DE577-BB1C-54B9-FD43-775A7E4B8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6" y="3864657"/>
            <a:ext cx="4406186" cy="1465057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004E216-9F18-44C6-B650-B0AE2C5A4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61343" y="4343400"/>
            <a:ext cx="5202616" cy="0"/>
          </a:xfrm>
          <a:prstGeom prst="line">
            <a:avLst/>
          </a:prstGeom>
          <a:ln w="6350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995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32B3A-261C-9621-4031-2331E0133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DF330C-3AFE-6F75-0A6A-1F58C3FD59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4" t="21927" r="56841" b="20296"/>
          <a:stretch/>
        </p:blipFill>
        <p:spPr>
          <a:xfrm>
            <a:off x="204551" y="603533"/>
            <a:ext cx="6644698" cy="53406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CB6EC5-750A-9463-5EAF-A05F66AC5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83" t="21185" r="7583" b="39407"/>
          <a:stretch/>
        </p:blipFill>
        <p:spPr>
          <a:xfrm>
            <a:off x="6849249" y="2506725"/>
            <a:ext cx="5217832" cy="264583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EEC34F8-C087-6852-D44B-741E2FC3A4A7}"/>
              </a:ext>
            </a:extLst>
          </p:cNvPr>
          <p:cNvSpPr/>
          <p:nvPr/>
        </p:nvSpPr>
        <p:spPr>
          <a:xfrm>
            <a:off x="7674964" y="457686"/>
            <a:ext cx="3387777" cy="197412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Scottish ClubSport Strategy </a:t>
            </a:r>
          </a:p>
          <a:p>
            <a:pPr algn="ctr"/>
            <a:r>
              <a:rPr lang="en-GB" sz="2000" b="1" dirty="0"/>
              <a:t>2024-28</a:t>
            </a:r>
          </a:p>
        </p:txBody>
      </p:sp>
    </p:spTree>
    <p:extLst>
      <p:ext uri="{BB962C8B-B14F-4D97-AF65-F5344CB8AC3E}">
        <p14:creationId xmlns:p14="http://schemas.microsoft.com/office/powerpoint/2010/main" val="41344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AD8E-BCE8-B800-8146-04977F37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1936" y="92305"/>
            <a:ext cx="10515600" cy="1325563"/>
          </a:xfrm>
        </p:spPr>
        <p:txBody>
          <a:bodyPr/>
          <a:lstStyle/>
          <a:p>
            <a:r>
              <a:rPr lang="en-GB" dirty="0"/>
              <a:t>Our Members and Wider-Network</a:t>
            </a:r>
          </a:p>
        </p:txBody>
      </p:sp>
      <p:pic>
        <p:nvPicPr>
          <p:cNvPr id="5" name="Content Placeholder 4" descr="A map with pins on it&#10;&#10;Description automatically generated">
            <a:extLst>
              <a:ext uri="{FF2B5EF4-FFF2-40B4-BE49-F238E27FC236}">
                <a16:creationId xmlns:a16="http://schemas.microsoft.com/office/drawing/2014/main" id="{983D5498-90D7-72EE-886A-C25E27A5B8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969" y="1847673"/>
            <a:ext cx="3822896" cy="347997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204099-31D4-F5FE-732A-D1F763BC32C7}"/>
              </a:ext>
            </a:extLst>
          </p:cNvPr>
          <p:cNvSpPr txBox="1"/>
          <p:nvPr/>
        </p:nvSpPr>
        <p:spPr>
          <a:xfrm>
            <a:off x="4231195" y="1847673"/>
            <a:ext cx="225367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24 Sports Councils &amp; ClubSport Networks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13925-7745-906A-87CD-4682ECD67DE7}"/>
              </a:ext>
            </a:extLst>
          </p:cNvPr>
          <p:cNvSpPr txBox="1"/>
          <p:nvPr/>
        </p:nvSpPr>
        <p:spPr>
          <a:xfrm>
            <a:off x="986596" y="4542413"/>
            <a:ext cx="309667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Covering 15 Local Authorities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73E901-3008-CC3E-3E9F-1A1398476F10}"/>
              </a:ext>
            </a:extLst>
          </p:cNvPr>
          <p:cNvSpPr txBox="1"/>
          <p:nvPr/>
        </p:nvSpPr>
        <p:spPr>
          <a:xfrm>
            <a:off x="1617532" y="2585195"/>
            <a:ext cx="246574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Approx. 1500 sports clubs affiliated locally from 70+ sports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ED6C77-440B-DA6A-8CF0-FD8F9A5361EC}"/>
              </a:ext>
            </a:extLst>
          </p:cNvPr>
          <p:cNvSpPr txBox="1"/>
          <p:nvPr/>
        </p:nvSpPr>
        <p:spPr>
          <a:xfrm>
            <a:off x="4231195" y="4911745"/>
            <a:ext cx="294870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14 Associate Members</a:t>
            </a:r>
          </a:p>
          <a:p>
            <a:pPr marL="285750" indent="-285750">
              <a:buFontTx/>
              <a:buChar char="-"/>
            </a:pPr>
            <a:r>
              <a:rPr lang="en-GB" dirty="0"/>
              <a:t>Governing Bodies</a:t>
            </a:r>
          </a:p>
          <a:p>
            <a:pPr marL="285750" indent="-285750">
              <a:buFontTx/>
              <a:buChar char="-"/>
            </a:pPr>
            <a:r>
              <a:rPr lang="en-GB" dirty="0"/>
              <a:t>Charities</a:t>
            </a:r>
          </a:p>
          <a:p>
            <a:pPr marL="285750" indent="-285750">
              <a:buFontTx/>
              <a:buChar char="-"/>
            </a:pPr>
            <a:r>
              <a:rPr lang="en-GB" dirty="0"/>
              <a:t>National Organisations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A9FC99-2484-8903-031A-0975ECB19270}"/>
              </a:ext>
            </a:extLst>
          </p:cNvPr>
          <p:cNvSpPr txBox="1"/>
          <p:nvPr/>
        </p:nvSpPr>
        <p:spPr>
          <a:xfrm>
            <a:off x="868556" y="3840803"/>
            <a:ext cx="321471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101,000+ individual members</a:t>
            </a:r>
          </a:p>
        </p:txBody>
      </p:sp>
    </p:spTree>
    <p:extLst>
      <p:ext uri="{BB962C8B-B14F-4D97-AF65-F5344CB8AC3E}">
        <p14:creationId xmlns:p14="http://schemas.microsoft.com/office/powerpoint/2010/main" val="500091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ECA6A-17DE-77CA-9A94-A2BC16912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0" y="375139"/>
            <a:ext cx="6492240" cy="5257800"/>
          </a:xfrm>
        </p:spPr>
        <p:txBody>
          <a:bodyPr>
            <a:normAutofit/>
          </a:bodyPr>
          <a:lstStyle/>
          <a:p>
            <a:r>
              <a:rPr lang="en-GB" sz="4800" b="1" dirty="0">
                <a:solidFill>
                  <a:schemeClr val="accent1"/>
                </a:solidFill>
                <a:latin typeface="+mj-lt"/>
              </a:rPr>
              <a:t>Some of our Highlights</a:t>
            </a: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Young People’s Working Group (YPWG) providing support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Connect with local and national partners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PVG Consultation, Forum Session and Guidance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Volunteer &amp; Committee Guidance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Recruitment and retainment documents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Income Generation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EDI Data Gathering</a:t>
            </a:r>
          </a:p>
        </p:txBody>
      </p:sp>
      <p:pic>
        <p:nvPicPr>
          <p:cNvPr id="5" name="Picture 4" descr="A group of people posing for a photo">
            <a:extLst>
              <a:ext uri="{FF2B5EF4-FFF2-40B4-BE49-F238E27FC236}">
                <a16:creationId xmlns:a16="http://schemas.microsoft.com/office/drawing/2014/main" id="{55E8F05C-E0A6-E525-DAA2-1ABC752C4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5" r="3" b="11556"/>
          <a:stretch>
            <a:fillRect/>
          </a:stretch>
        </p:blipFill>
        <p:spPr>
          <a:xfrm>
            <a:off x="57739" y="375139"/>
            <a:ext cx="3865943" cy="2381068"/>
          </a:xfrm>
          <a:prstGeom prst="rect">
            <a:avLst/>
          </a:prstGeom>
        </p:spPr>
      </p:pic>
      <p:pic>
        <p:nvPicPr>
          <p:cNvPr id="7" name="Picture 6" descr="A group of people sitting around a table">
            <a:extLst>
              <a:ext uri="{FF2B5EF4-FFF2-40B4-BE49-F238E27FC236}">
                <a16:creationId xmlns:a16="http://schemas.microsoft.com/office/drawing/2014/main" id="{8043C317-6D0C-A739-F8DA-D14130A15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8" y="3004039"/>
            <a:ext cx="3876430" cy="2907323"/>
          </a:xfrm>
          <a:prstGeom prst="rect">
            <a:avLst/>
          </a:prstGeom>
        </p:spPr>
      </p:pic>
      <p:pic>
        <p:nvPicPr>
          <p:cNvPr id="2" name="Picture 1" descr="Website resource list of templates and a group of people posing for a photo&#10;">
            <a:extLst>
              <a:ext uri="{FF2B5EF4-FFF2-40B4-BE49-F238E27FC236}">
                <a16:creationId xmlns:a16="http://schemas.microsoft.com/office/drawing/2014/main" id="{5F3AC2A7-B4A4-FF58-6755-D11831789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322" y="4082864"/>
            <a:ext cx="4706678" cy="2647506"/>
          </a:xfrm>
          <a:prstGeom prst="rect">
            <a:avLst/>
          </a:prstGeom>
        </p:spPr>
      </p:pic>
      <p:pic>
        <p:nvPicPr>
          <p:cNvPr id="4" name="Picture 3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B03D5539-4954-5D1B-F7B6-E8A7E57108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326" y="4082864"/>
            <a:ext cx="3199996" cy="239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6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CFC9789-57F4-4B9C-ABAA-6F7C8BADC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54F538-07DE-4652-B506-5D16E3EBB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D56195-A6AC-4958-8B87-F7D009353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05A42EF-68E6-4808-81CD-E5ABD0ED9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846C35-D501-424B-DA75-A8BC01031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685" y="634946"/>
            <a:ext cx="5127171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/>
              <a:t>SCS 2026-27 Objectives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9169B9-5216-70BC-CC66-DBA94CCD5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982" y="645106"/>
            <a:ext cx="5410047" cy="5247747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C4A154E-1950-4755-A5FC-5998EE0CC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22C44-0DE4-EC81-5350-ED9292FFD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11684" y="2198914"/>
            <a:ext cx="5127172" cy="3670180"/>
          </a:xfrm>
        </p:spPr>
        <p:txBody>
          <a:bodyPr vert="horz" lIns="0" tIns="45720" rIns="0" bIns="45720" rtlCol="0">
            <a:noAutofit/>
          </a:bodyPr>
          <a:lstStyle/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en-US" sz="2400" dirty="0"/>
              <a:t>Connect with local and national members, partners and networks, identifying regularity and purpose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en-US" sz="2400" dirty="0"/>
              <a:t>Develop a strong and sustainable local </a:t>
            </a:r>
            <a:r>
              <a:rPr lang="en-US" sz="2400" dirty="0" err="1"/>
              <a:t>ClubSport</a:t>
            </a:r>
            <a:r>
              <a:rPr lang="en-US" sz="2400" dirty="0"/>
              <a:t> network by strengthening local infrastructure</a:t>
            </a:r>
          </a:p>
          <a:p>
            <a:pPr marL="457200" indent="-457200">
              <a:buFont typeface="Calibri" panose="020F0502020204030204" pitchFamily="34" charset="0"/>
              <a:buAutoNum type="arabicPeriod"/>
            </a:pPr>
            <a:r>
              <a:rPr lang="en-US" sz="2400" dirty="0"/>
              <a:t>Champion our work and local network through improved data capturing and information sharing process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E9C285-56FB-4B36-8ECA-C2D6596AA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7C076B-00B1-4629-B27F-A86F9885F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214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EBF52D-9D83-4B44-B50B-82693CB62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9E9EF8-FCBA-4604-9DE5-CA0B57F9F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6FC85B8-7B45-49FF-AEF1-C5B719AB1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8B1FDAA-59F8-4F9D-96D4-5609017E6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0EBEC4-5BF1-B4F7-B8E1-2938C94AD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0933" y="634946"/>
            <a:ext cx="4928809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dirty="0"/>
              <a:t>Plans for 2026-2027 include:</a:t>
            </a:r>
            <a:endParaRPr lang="en-US" b="1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27FC5C-86EB-4ED5-A25E-A261FF643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3057906" cy="3408237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F8594B-32C1-A201-8FAA-3FEDC4F83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23" y="473902"/>
            <a:ext cx="2327925" cy="31039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5D19E2B-BF80-498A-B358-ADE14AAE1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321734"/>
            <a:ext cx="2567411" cy="1955250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12891EF-2E46-8F33-72DD-22711BB868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722964" y="473902"/>
            <a:ext cx="2178660" cy="1626575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287E749-D390-4EE1-91AF-E740BC260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46959" y="2085703"/>
            <a:ext cx="41148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5BDE2AA-E9D1-4C54-9B7D-8500E33A9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879167"/>
            <a:ext cx="3057906" cy="2104612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BFD483-4E3E-D3D4-C841-D257D30F7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154" y="4013574"/>
            <a:ext cx="2567066" cy="181937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3A247CF-8002-4834-A2DE-150A9A878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28588" y="2451014"/>
            <a:ext cx="2567411" cy="3532765"/>
          </a:xfrm>
          <a:prstGeom prst="rect">
            <a:avLst/>
          </a:prstGeom>
          <a:solidFill>
            <a:srgbClr val="FFFFFF"/>
          </a:solidFill>
          <a:ln w="635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6E5649-4D20-3BB5-A7CF-2C789CDA9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4752" y="2687342"/>
            <a:ext cx="2295082" cy="306010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7508E-A633-099B-DB51-1EF1FC1F1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20933" y="2198914"/>
            <a:ext cx="4928809" cy="3670180"/>
          </a:xfrm>
        </p:spPr>
        <p:txBody>
          <a:bodyPr vert="horz" lIns="0" tIns="45720" rIns="0" bIns="45720" rtlCol="0">
            <a:normAutofit/>
          </a:bodyPr>
          <a:lstStyle/>
          <a:p>
            <a:pPr>
              <a:buFont typeface="Calibri" panose="020F0502020204030204" pitchFamily="34" charset="0"/>
              <a:buChar char="v"/>
            </a:pPr>
            <a:r>
              <a:rPr lang="en-US" sz="1900"/>
              <a:t>New Board Structure implemented</a:t>
            </a:r>
          </a:p>
          <a:p>
            <a:pPr>
              <a:buFont typeface="Calibri" panose="020F0502020204030204" pitchFamily="34" charset="0"/>
              <a:buChar char="v"/>
            </a:pPr>
            <a:r>
              <a:rPr lang="en-US" sz="1900"/>
              <a:t>New resources – EDI and Induction (for committees)</a:t>
            </a:r>
          </a:p>
          <a:p>
            <a:pPr>
              <a:buFont typeface="Calibri" panose="020F0502020204030204" pitchFamily="34" charset="0"/>
              <a:buChar char="v"/>
            </a:pPr>
            <a:r>
              <a:rPr lang="en-US" sz="1900"/>
              <a:t>Ongoing National Committee Forums / Workshops</a:t>
            </a:r>
          </a:p>
          <a:p>
            <a:pPr>
              <a:buFont typeface="Calibri" panose="020F0502020204030204" pitchFamily="34" charset="0"/>
              <a:buChar char="v"/>
            </a:pPr>
            <a:r>
              <a:rPr lang="en-US" sz="1900"/>
              <a:t>Young People’s Working Group</a:t>
            </a:r>
          </a:p>
          <a:p>
            <a:pPr>
              <a:buFont typeface="Calibri" panose="020F0502020204030204" pitchFamily="34" charset="0"/>
              <a:buChar char="v"/>
            </a:pPr>
            <a:r>
              <a:rPr lang="en-US" sz="1900"/>
              <a:t>Examine, consolidate our reach &amp; our ‘space’ within the ever-changing sporting landscape</a:t>
            </a:r>
          </a:p>
          <a:p>
            <a:pPr>
              <a:buFont typeface="Calibri" panose="020F0502020204030204" pitchFamily="34" charset="0"/>
              <a:buChar char="v"/>
            </a:pPr>
            <a:r>
              <a:rPr lang="en-US" sz="1900"/>
              <a:t>Support the network with great examples – case studies etc. </a:t>
            </a:r>
          </a:p>
          <a:p>
            <a:pPr>
              <a:buFont typeface="Calibri" panose="020F0502020204030204" pitchFamily="34" charset="0"/>
              <a:buChar char="§"/>
            </a:pPr>
            <a:endParaRPr lang="en-US" sz="1900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D9A5BD6-3D22-4CEF-9F07-94755AA61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9BD3314-5F48-4150-B5E4-D3B1028E0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64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CFC9789-57F4-4B9C-ABAA-6F7C8BADCA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54F538-07DE-4652-B506-5D16E3EBB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D56195-A6AC-4958-8B87-F7D009353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83BAE65-D215-4292-9498-D9610AC2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A41C85-C4A7-B087-3659-72A31AEBAED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30" y="799256"/>
            <a:ext cx="6909801" cy="388676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C99ACED-3F9B-471D-97BC-E5D2D2319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892143" y="2085703"/>
            <a:ext cx="35661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A2068DA-C6DC-EECC-FEE9-A7569E0D805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83751887"/>
              </p:ext>
            </p:extLst>
          </p:nvPr>
        </p:nvGraphicFramePr>
        <p:xfrm>
          <a:off x="7206661" y="769983"/>
          <a:ext cx="4937124" cy="505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562">
                  <a:extLst>
                    <a:ext uri="{9D8B030D-6E8A-4147-A177-3AD203B41FA5}">
                      <a16:colId xmlns:a16="http://schemas.microsoft.com/office/drawing/2014/main" val="695916923"/>
                    </a:ext>
                  </a:extLst>
                </a:gridCol>
                <a:gridCol w="2468562">
                  <a:extLst>
                    <a:ext uri="{9D8B030D-6E8A-4147-A177-3AD203B41FA5}">
                      <a16:colId xmlns:a16="http://schemas.microsoft.com/office/drawing/2014/main" val="2975416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69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Athletics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Bridgeton Community Learning Campus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399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Archery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Calton Heritage &amp; Learning Centre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691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Badminton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Glasgow Central Mosque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4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YMCA Tollcross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63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Helenslea</a:t>
                      </a:r>
                      <a:r>
                        <a:rPr lang="en-GB" dirty="0"/>
                        <a:t> Community Hall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11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Handball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Heart of Scotstoun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6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Judo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The Halliday Foundation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6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Pickleball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Roystonhill</a:t>
                      </a:r>
                      <a:r>
                        <a:rPr lang="en-GB" dirty="0"/>
                        <a:t> Community Hub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8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Table Tennis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Glasgow the Caring City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48842"/>
                  </a:ext>
                </a:extLst>
              </a:tr>
            </a:tbl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86C05757-249C-4F2B-B326-B940FDD9C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922679-5189-4C5C-9FBB-6839F89C6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112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A9052455-B406-48E4-8EE2-A25808506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C8C62FB-8A8A-465F-9FDD-275C138F4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609DB334-5A56-4772-A701-20AAC9DA1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8242E80-32BC-BDBB-638E-94658BE9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/>
              <a:t>SCS Conference, AGM &amp; Network Awards Dinner</a:t>
            </a:r>
            <a:br>
              <a:rPr lang="en-US" sz="3000" b="1"/>
            </a:br>
            <a:r>
              <a:rPr lang="en-US" sz="3000" b="1"/>
              <a:t>Saturday 5th September 2026</a:t>
            </a:r>
            <a:br>
              <a:rPr lang="en-US" sz="3000" b="1"/>
            </a:br>
            <a:r>
              <a:rPr lang="en-US" sz="3000" b="1"/>
              <a:t>Carnegie Conference &amp; Events Centre, Fife College, Dunfermline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FD6CA79-A83D-56F8-CC9C-CF6321439C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15" r="-2" b="38741"/>
          <a:stretch>
            <a:fillRect/>
          </a:stretch>
        </p:blipFill>
        <p:spPr>
          <a:xfrm>
            <a:off x="1183017" y="1916318"/>
            <a:ext cx="2376058" cy="165507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79E3947-4ED9-4B4B-5C82-7EE0830036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-2" b="7123"/>
          <a:stretch>
            <a:fillRect/>
          </a:stretch>
        </p:blipFill>
        <p:spPr bwMode="auto">
          <a:xfrm>
            <a:off x="3719942" y="1916318"/>
            <a:ext cx="2376057" cy="165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82FF64C5-6A18-5EB2-61FA-ED483AEEF4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69" r="-2" b="653"/>
          <a:stretch>
            <a:fillRect/>
          </a:stretch>
        </p:blipFill>
        <p:spPr>
          <a:xfrm>
            <a:off x="1183017" y="3750349"/>
            <a:ext cx="2376058" cy="16550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29FFFB-E6F6-E4EE-74C6-0D73940B3DB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857" r="-2" b="2266"/>
          <a:stretch>
            <a:fillRect/>
          </a:stretch>
        </p:blipFill>
        <p:spPr>
          <a:xfrm>
            <a:off x="3719942" y="3732259"/>
            <a:ext cx="2376057" cy="1655072"/>
          </a:xfrm>
          <a:prstGeom prst="rect">
            <a:avLst/>
          </a:prstGeo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079DE45-1500-4E9B-F782-44C69AB5D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1639" y="1845734"/>
            <a:ext cx="5524928" cy="4023360"/>
          </a:xfrm>
        </p:spPr>
        <p:txBody>
          <a:bodyPr vert="horz" lIns="0" tIns="45720" rIns="0" bIns="45720" rtlCol="0">
            <a:normAutofit/>
          </a:bodyPr>
          <a:lstStyle/>
          <a:p>
            <a:pPr algn="ctr"/>
            <a:r>
              <a:rPr lang="en-US" sz="2800" b="1" dirty="0"/>
              <a:t>Supporting the Future of Grass-Roots Sport</a:t>
            </a:r>
            <a:endParaRPr lang="en-US" sz="2800" dirty="0"/>
          </a:p>
          <a:p>
            <a:pPr algn="ctr"/>
            <a:r>
              <a:rPr lang="en-US" b="1" i="1" dirty="0"/>
              <a:t>Building sustainable, connected and resilient sporting communities</a:t>
            </a:r>
            <a:endParaRPr lang="en-US" dirty="0"/>
          </a:p>
          <a:p>
            <a:pPr algn="ctr"/>
            <a:r>
              <a:rPr lang="en-US" dirty="0"/>
              <a:t>Looking at 3 key areas:</a:t>
            </a:r>
          </a:p>
          <a:p>
            <a:pPr lvl="1" algn="ctr">
              <a:buFont typeface="Calibri" panose="020F0502020204030204" pitchFamily="34" charset="0"/>
              <a:buChar char="v"/>
            </a:pPr>
            <a:r>
              <a:rPr lang="en-US" dirty="0"/>
              <a:t>Legacy</a:t>
            </a:r>
          </a:p>
          <a:p>
            <a:pPr lvl="1" algn="ctr">
              <a:buFont typeface="Calibri" panose="020F0502020204030204" pitchFamily="34" charset="0"/>
              <a:buChar char="v"/>
            </a:pPr>
            <a:r>
              <a:rPr lang="en-US" dirty="0"/>
              <a:t>Sustainability</a:t>
            </a:r>
          </a:p>
          <a:p>
            <a:pPr lvl="1" algn="ctr">
              <a:buFont typeface="Calibri" panose="020F0502020204030204" pitchFamily="34" charset="0"/>
              <a:buChar char="v"/>
            </a:pPr>
            <a:r>
              <a:rPr lang="en-US" dirty="0"/>
              <a:t>Engagement</a:t>
            </a:r>
          </a:p>
          <a:p>
            <a:pPr marL="0" indent="0" algn="ctr">
              <a:buFont typeface="Calibri" panose="020F0502020204030204" pitchFamily="34" charset="0"/>
              <a:buNone/>
            </a:pPr>
            <a:r>
              <a:rPr lang="en-US" dirty="0"/>
              <a:t>With best practice examples woven throughout the day!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  <a:p>
            <a:pPr marL="0" indent="0">
              <a:buFont typeface="Calibri" panose="020F050202020403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06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232B3A-261C-9621-4031-2331E0133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6E14809C-AB06-455C-9E09-733EC00DD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9612D73-1056-4289-A977-92C9190C7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0BA5665-9598-4383-8F19-52182CBB6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4C777A6-9696-47DF-BA90-40895EFCE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C05B094-D180-41FA-B209-8388E9F7D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F330C-3AFE-6F75-0A6A-1F58C3FD59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24" t="21927" r="56841" b="20296"/>
          <a:stretch/>
        </p:blipFill>
        <p:spPr>
          <a:xfrm>
            <a:off x="842772" y="1382513"/>
            <a:ext cx="5092361" cy="40929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CB6EC5-750A-9463-5EAF-A05F66AC52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083" t="21185" r="7583" b="39407"/>
          <a:stretch/>
        </p:blipFill>
        <p:spPr>
          <a:xfrm>
            <a:off x="6255173" y="2155911"/>
            <a:ext cx="5092361" cy="254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27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05A42EF-68E6-4808-81CD-E5ABD0ED9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5FECD2-9B5C-4C7E-8B84-AFE7CBFD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7229" y="606197"/>
            <a:ext cx="5451627" cy="145075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Highlights Continued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C4A154E-1950-4755-A5FC-5998EE0CC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11684" y="2086188"/>
            <a:ext cx="474880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36AF5F-F1AA-00CF-97DC-879816948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4954" y="2198913"/>
            <a:ext cx="5313902" cy="38384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Volunteer &amp; Committee Guidance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Recruitment and retainment documents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/>
              <a:t>Income Generation</a:t>
            </a:r>
          </a:p>
          <a:p>
            <a:pPr marL="201168" lvl="1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Stakeholder Mapping and new engagement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EDI Director &amp; Moving to Inclusion 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 Sustaining Partnerships – Harper MacLeod, SAIP and Actify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E9C285-56FB-4B36-8ECA-C2D6596AA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37C076B-00B1-4629-B27F-A86F9885F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9EF15C0E-3325-8788-AE3E-F7032C2DA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6" y="3367502"/>
            <a:ext cx="4000075" cy="300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9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1_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81D8ADEDCDD14A980F941E6CDD2AFF" ma:contentTypeVersion="17" ma:contentTypeDescription="Create a new document." ma:contentTypeScope="" ma:versionID="969a7519ae4b5545e2a6ca6d76b6c22a">
  <xsd:schema xmlns:xsd="http://www.w3.org/2001/XMLSchema" xmlns:xs="http://www.w3.org/2001/XMLSchema" xmlns:p="http://schemas.microsoft.com/office/2006/metadata/properties" xmlns:ns2="c277cb57-fcf6-4700-ac3f-e77d3916fbbf" xmlns:ns3="61474892-7792-4357-b10c-4e32cf3aa3b0" targetNamespace="http://schemas.microsoft.com/office/2006/metadata/properties" ma:root="true" ma:fieldsID="dfad020bbdefb0d3f209cbb320b4d431" ns2:_="" ns3:_="">
    <xsd:import namespace="c277cb57-fcf6-4700-ac3f-e77d3916fbbf"/>
    <xsd:import namespace="61474892-7792-4357-b10c-4e32cf3aa3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7cb57-fcf6-4700-ac3f-e77d3916fb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c58eee2-01b3-4709-9977-c5cad1fc16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474892-7792-4357-b10c-4e32cf3aa3b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9b2048-754a-4764-ace4-1410ca828dc3}" ma:internalName="TaxCatchAll" ma:showField="CatchAllData" ma:web="61474892-7792-4357-b10c-4e32cf3aa3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474892-7792-4357-b10c-4e32cf3aa3b0" xsi:nil="true"/>
    <lcf76f155ced4ddcb4097134ff3c332f xmlns="c277cb57-fcf6-4700-ac3f-e77d3916fb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26C6C1F-577A-4386-862D-EF44E2D009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1AE14B4-9446-4D4B-A911-B8FA989BA7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77cb57-fcf6-4700-ac3f-e77d3916fbbf"/>
    <ds:schemaRef ds:uri="61474892-7792-4357-b10c-4e32cf3aa3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74471F7-C03F-4E29-B992-A5F0DCE9BF6E}">
  <ds:schemaRefs>
    <ds:schemaRef ds:uri="http://schemas.microsoft.com/office/2006/metadata/properties"/>
    <ds:schemaRef ds:uri="http://schemas.microsoft.com/office/infopath/2007/PartnerControls"/>
    <ds:schemaRef ds:uri="61474892-7792-4357-b10c-4e32cf3aa3b0"/>
    <ds:schemaRef ds:uri="c277cb57-fcf6-4700-ac3f-e77d3916fbb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5083</TotalTime>
  <Words>473</Words>
  <Application>Microsoft Office PowerPoint</Application>
  <PresentationFormat>Widescreen</PresentationFormat>
  <Paragraphs>91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Retrospect</vt:lpstr>
      <vt:lpstr>1_Retrospect</vt:lpstr>
      <vt:lpstr>A national update</vt:lpstr>
      <vt:lpstr>PowerPoint Presentation</vt:lpstr>
      <vt:lpstr>Our Members and Wider-Network</vt:lpstr>
      <vt:lpstr>PowerPoint Presentation</vt:lpstr>
      <vt:lpstr>SCS 2026-27 Objectives</vt:lpstr>
      <vt:lpstr>Plans for 2026-2027 include:</vt:lpstr>
      <vt:lpstr>PowerPoint Presentation</vt:lpstr>
      <vt:lpstr>SCS Conference, AGM &amp; Network Awards Dinner Saturday 5th September 2026 Carnegie Conference &amp; Events Centre, Fife College, Dunfermline</vt:lpstr>
      <vt:lpstr>PowerPoint Presentation</vt:lpstr>
      <vt:lpstr>Highlights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CSWL Network Evening June 26 - SCS Slides</dc:title>
  <dc:creator>Scottish Club Sport</dc:creator>
  <cp:lastModifiedBy>Liza Linton</cp:lastModifiedBy>
  <cp:revision>89</cp:revision>
  <dcterms:created xsi:type="dcterms:W3CDTF">2023-10-25T13:14:52Z</dcterms:created>
  <dcterms:modified xsi:type="dcterms:W3CDTF">2026-06-10T09:37:13Z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0x0101001481D8ADEDCDD14A980F941E6CDD2AFF</vt:lpwstr>
  </property>
  <property fmtid="{D5CDD505-2E9C-101B-9397-08002B2CF9AE}" pid="3" name="MediaServiceImageTags">
    <vt:lpwstr/>
  </property>
</Properties>
</file>